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1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40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0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6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3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F627DA-4154-41BF-B163-8CD4417CEEE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38E3AE2-0732-4D5C-AE72-81D5729A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3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lice officer saluting with other officers&#10;&#10;Description automatically generated">
            <a:extLst>
              <a:ext uri="{FF2B5EF4-FFF2-40B4-BE49-F238E27FC236}">
                <a16:creationId xmlns:a16="http://schemas.microsoft.com/office/drawing/2014/main" id="{DCE084BB-6C9A-7629-65B0-73B035D4AD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48" y="1239983"/>
            <a:ext cx="6616901" cy="335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32206C3E-FB61-897B-4373-273D6A28129F}"/>
              </a:ext>
            </a:extLst>
          </p:cNvPr>
          <p:cNvSpPr txBox="1"/>
          <p:nvPr/>
        </p:nvSpPr>
        <p:spPr>
          <a:xfrm>
            <a:off x="5334000" y="5371103"/>
            <a:ext cx="3030858" cy="620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000" b="1" dirty="0">
                <a:solidFill>
                  <a:srgbClr val="E1D4A2"/>
                </a:solidFill>
                <a:cs typeface="Book Antiqua"/>
              </a:rPr>
              <a:t>Arizona Law Enforcement Accreditation Program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E1D4A2"/>
                </a:solidFill>
                <a:cs typeface="Book Antiqua"/>
              </a:rPr>
              <a:t>Standard</a:t>
            </a:r>
            <a:r>
              <a:rPr sz="1000" b="1" spc="-25" dirty="0">
                <a:solidFill>
                  <a:srgbClr val="E1D4A2"/>
                </a:solidFill>
                <a:cs typeface="Book Antiqua"/>
              </a:rPr>
              <a:t> </a:t>
            </a:r>
            <a:r>
              <a:rPr sz="1000" b="1" dirty="0">
                <a:solidFill>
                  <a:srgbClr val="E1D4A2"/>
                </a:solidFill>
                <a:cs typeface="Book Antiqua"/>
              </a:rPr>
              <a:t>30.1,</a:t>
            </a:r>
            <a:r>
              <a:rPr sz="1000" b="1" spc="-30" dirty="0">
                <a:solidFill>
                  <a:srgbClr val="E1D4A2"/>
                </a:solidFill>
                <a:cs typeface="Book Antiqua"/>
              </a:rPr>
              <a:t> </a:t>
            </a:r>
            <a:r>
              <a:rPr sz="1000" b="1" dirty="0">
                <a:solidFill>
                  <a:srgbClr val="E1D4A2"/>
                </a:solidFill>
                <a:cs typeface="Book Antiqua"/>
              </a:rPr>
              <a:t>Indian</a:t>
            </a:r>
            <a:r>
              <a:rPr sz="1000" b="1" spc="-30" dirty="0">
                <a:solidFill>
                  <a:srgbClr val="E1D4A2"/>
                </a:solidFill>
                <a:cs typeface="Book Antiqua"/>
              </a:rPr>
              <a:t> </a:t>
            </a:r>
            <a:r>
              <a:rPr sz="1000" b="1" spc="-10" dirty="0">
                <a:solidFill>
                  <a:srgbClr val="E1D4A2"/>
                </a:solidFill>
                <a:cs typeface="Book Antiqua"/>
              </a:rPr>
              <a:t>Country</a:t>
            </a:r>
            <a:r>
              <a:rPr sz="1000" b="1" spc="-30" dirty="0">
                <a:solidFill>
                  <a:srgbClr val="E1D4A2"/>
                </a:solidFill>
                <a:cs typeface="Book Antiqua"/>
              </a:rPr>
              <a:t> </a:t>
            </a:r>
            <a:r>
              <a:rPr lang="en-US" sz="1000" b="1" dirty="0">
                <a:solidFill>
                  <a:srgbClr val="E1D4A2"/>
                </a:solidFill>
                <a:cs typeface="Book Antiqua"/>
              </a:rPr>
              <a:t>Training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000" b="1" dirty="0">
              <a:solidFill>
                <a:srgbClr val="E1D4A2"/>
              </a:solidFill>
              <a:cs typeface="Book Antiqu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E1D4A2"/>
                </a:solidFill>
                <a:cs typeface="Book Antiqua"/>
              </a:rPr>
              <a:t>Version 1.1 | Issued: September 2024 | Last Revised: September 2024</a:t>
            </a:r>
            <a:endParaRPr sz="700" dirty="0">
              <a:cs typeface="Book Antiqua"/>
            </a:endParaRPr>
          </a:p>
        </p:txBody>
      </p:sp>
      <p:pic>
        <p:nvPicPr>
          <p:cNvPr id="6" name="Picture 5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30F9F070-EED5-D2FC-EB8F-E9DC67AD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27965"/>
            <a:ext cx="1306961" cy="1306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376D5-A970-F7CA-9F80-C16CB16C81D6}"/>
              </a:ext>
            </a:extLst>
          </p:cNvPr>
          <p:cNvSpPr txBox="1"/>
          <p:nvPr/>
        </p:nvSpPr>
        <p:spPr>
          <a:xfrm>
            <a:off x="1893439" y="262213"/>
            <a:ext cx="840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Law Enforcement in Indian Country</a:t>
            </a:r>
          </a:p>
        </p:txBody>
      </p:sp>
    </p:spTree>
    <p:extLst>
      <p:ext uri="{BB962C8B-B14F-4D97-AF65-F5344CB8AC3E}">
        <p14:creationId xmlns:p14="http://schemas.microsoft.com/office/powerpoint/2010/main" val="30074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12A9DBA0-F7F7-7BF2-B5FE-A879412E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87D7D6-4296-6F42-91EF-75F78001AA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Mutual Aid Agreements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EC30213-252B-D27A-F160-8C7F59A65F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FFFFFF"/>
                </a:solidFill>
                <a:cs typeface="Book Antiqua"/>
              </a:rPr>
              <a:t>Many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tribal governments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have</a:t>
            </a:r>
            <a:r>
              <a:rPr sz="2200"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mutual</a:t>
            </a:r>
            <a:r>
              <a:rPr sz="22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cs typeface="Book Antiqua"/>
              </a:rPr>
              <a:t>aid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agreements,</a:t>
            </a:r>
            <a:r>
              <a:rPr sz="2200" spc="-11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10" dirty="0">
                <a:solidFill>
                  <a:srgbClr val="FFFFFF"/>
                </a:solidFill>
                <a:cs typeface="Book Antiqua"/>
              </a:rPr>
              <a:t>m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emorandums</a:t>
            </a:r>
            <a:r>
              <a:rPr sz="2200" spc="-7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of</a:t>
            </a:r>
            <a:r>
              <a:rPr sz="2200" spc="-8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10" dirty="0">
                <a:solidFill>
                  <a:srgbClr val="FFFFFF"/>
                </a:solidFill>
                <a:cs typeface="Book Antiqua"/>
              </a:rPr>
              <a:t>a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greement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(MOA),</a:t>
            </a:r>
            <a:r>
              <a:rPr sz="2200" spc="-7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10" dirty="0">
                <a:solidFill>
                  <a:srgbClr val="FFFFFF"/>
                </a:solidFill>
                <a:cs typeface="Book Antiqua"/>
              </a:rPr>
              <a:t>m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emorandums</a:t>
            </a:r>
            <a:r>
              <a:rPr sz="2200" spc="-7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of</a:t>
            </a:r>
            <a:r>
              <a:rPr sz="2200" spc="-8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85" dirty="0">
                <a:solidFill>
                  <a:srgbClr val="FFFFFF"/>
                </a:solidFill>
                <a:cs typeface="Book Antiqua"/>
              </a:rPr>
              <a:t>u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nderstanding</a:t>
            </a:r>
            <a:r>
              <a:rPr sz="2200" spc="-8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(MOU)</a:t>
            </a:r>
            <a:r>
              <a:rPr lang="en-US" sz="2200" spc="-10" dirty="0">
                <a:solidFill>
                  <a:srgbClr val="FFFFFF"/>
                </a:solidFill>
                <a:cs typeface="Book Antiqua"/>
              </a:rPr>
              <a:t>,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10" dirty="0">
                <a:solidFill>
                  <a:srgbClr val="FFFFFF"/>
                </a:solidFill>
                <a:cs typeface="Book Antiqua"/>
              </a:rPr>
              <a:t>and/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or</a:t>
            </a:r>
            <a:r>
              <a:rPr sz="2200"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60" dirty="0">
                <a:solidFill>
                  <a:srgbClr val="FFFFFF"/>
                </a:solidFill>
                <a:cs typeface="Book Antiqua"/>
              </a:rPr>
              <a:t>i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nter-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g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overnmental</a:t>
            </a:r>
            <a:r>
              <a:rPr sz="2200" spc="-9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90" dirty="0">
                <a:solidFill>
                  <a:srgbClr val="FFFFFF"/>
                </a:solidFill>
                <a:cs typeface="Book Antiqua"/>
              </a:rPr>
              <a:t>a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greements</a:t>
            </a:r>
            <a:r>
              <a:rPr sz="2200" spc="-8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(IGA)</a:t>
            </a:r>
            <a:r>
              <a:rPr sz="22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200" spc="-20" dirty="0">
                <a:solidFill>
                  <a:srgbClr val="FFFFFF"/>
                </a:solidFill>
                <a:cs typeface="Book Antiqua"/>
              </a:rPr>
              <a:t>with both non-tribal and other tribal governments.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200" spc="-20" dirty="0">
              <a:solidFill>
                <a:srgbClr val="FFFFFF"/>
              </a:solidFill>
              <a:cs typeface="Book Antiqua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spc="-20" dirty="0">
                <a:solidFill>
                  <a:srgbClr val="FFFFFF"/>
                </a:solidFill>
                <a:cs typeface="Book Antiqua"/>
              </a:rPr>
              <a:t>The Peoria Police Department </a:t>
            </a:r>
            <a:r>
              <a:rPr lang="en-US" sz="2200" b="1" u="sng" spc="-20" dirty="0">
                <a:solidFill>
                  <a:srgbClr val="FFFFFF"/>
                </a:solidFill>
                <a:cs typeface="Book Antiqua"/>
              </a:rPr>
              <a:t>does not </a:t>
            </a:r>
            <a:r>
              <a:rPr lang="en-US" sz="2200" spc="-20" dirty="0">
                <a:solidFill>
                  <a:srgbClr val="FFFFFF"/>
                </a:solidFill>
                <a:cs typeface="Book Antiqua"/>
              </a:rPr>
              <a:t>currently have any written agreement with the </a:t>
            </a:r>
            <a:r>
              <a:rPr lang="en-US" sz="2200" dirty="0"/>
              <a:t>Tohono O’odham Nation.</a:t>
            </a:r>
            <a:endParaRPr sz="2200" dirty="0"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25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78E52F39-77DB-591A-B290-A1979E87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0FD9A0-CC70-B151-F389-02B09718F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Extradition Processes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01540FA-84A8-1363-EBB9-95ACFADBF2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shall be recognized that many tribal governments have extradition processes to and from Indian Country jurisdiction and state jurisdiction.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Extraditions and these warrants can be entered by the Indian Country jurisdiction tribal law enforcement agency into ACJIS and CJIS systems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200" spc="-10" dirty="0">
              <a:solidFill>
                <a:srgbClr val="FFFFFF"/>
              </a:solidFill>
              <a:cs typeface="Book Antiqua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Personnel shall respect extradition requests to/from a tribal law enforcement agency the same as any other law enforcement agency and seek to verify that extradition policy and/or procedures are available.</a:t>
            </a:r>
            <a:endParaRPr sz="2200" dirty="0"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740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2E2EB570-5F27-E140-451F-4B06E278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F115D8-E42E-39B0-DADF-D454963C0A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Exclusionary Rights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80520A2-14EC-06C1-8DF1-DBC16DAEFB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61670" indent="-3429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67030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Many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tribal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governments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have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exclusion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processes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Indian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Country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jurisdiction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persons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whose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presence</a:t>
            </a:r>
            <a:r>
              <a:rPr sz="22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detrimental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peace,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health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morals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community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who</a:t>
            </a:r>
            <a:r>
              <a:rPr sz="22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violate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laws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2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2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community.</a:t>
            </a:r>
            <a:endParaRPr lang="en-US" sz="2200" spc="-10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355600" marR="661670" indent="-3429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67030" algn="l"/>
              </a:tabLst>
            </a:pPr>
            <a:endParaRPr sz="2200" dirty="0">
              <a:latin typeface="Book Antiqua"/>
              <a:cs typeface="Book Antiqua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67030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Eligible,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trained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22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qualified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Indian</a:t>
            </a:r>
            <a:r>
              <a:rPr sz="22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Country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jurisdiction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police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departments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may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also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arrest</a:t>
            </a:r>
            <a:r>
              <a:rPr lang="en-US" sz="2200" spc="-65" dirty="0">
                <a:solidFill>
                  <a:srgbClr val="FFFFFF"/>
                </a:solidFill>
                <a:latin typeface="Book Antiqua"/>
                <a:cs typeface="Book Antiqua"/>
              </a:rPr>
              <a:t>,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cite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22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release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such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offenders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violators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through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federal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court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system</a:t>
            </a:r>
            <a:r>
              <a:rPr sz="22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utilizing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Central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Violations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Bureau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(CVB)</a:t>
            </a:r>
            <a:r>
              <a:rPr sz="22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Citation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Process.</a:t>
            </a:r>
            <a:endParaRPr sz="22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7257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7B2FA3CC-8AF1-1C3A-E802-2E2CD1019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91E428-3403-DADE-8407-E32DA7A3A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Domestic Violence (VAWA)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2D65A1D-6648-3E2E-4565-83CDEAEC85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333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1700" dirty="0"/>
              <a:t>A person suspected of violating the law, USC Title 18, Section 2261, shall be detained pending consultation with a federal agency on whether they shall be taken into custody. The subsequent protocols shall be followed:</a:t>
            </a:r>
          </a:p>
          <a:p>
            <a:pPr marL="412750" marR="5080" indent="-4000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No person shall be detained any longer than legally permitted. If a federal agency advises that they will take custody of the suspect, but a transfer of custody will not take place for an extended period, with supervisor approval, the: </a:t>
            </a:r>
          </a:p>
          <a:p>
            <a:pPr marL="869950" marR="5080" lvl="2" indent="-400050"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n-US" sz="1700" dirty="0"/>
              <a:t>Detained person may be transported to a detainment center with a hold placed, or </a:t>
            </a:r>
          </a:p>
          <a:p>
            <a:pPr marL="869950" marR="5080" lvl="2" indent="-400050"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n-US" sz="1700" dirty="0"/>
              <a:t>Be transported to the applicable federal agency set to take custody. </a:t>
            </a:r>
          </a:p>
          <a:p>
            <a:pPr marL="869950" marR="5080" lvl="2" indent="-400050"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n-US" sz="1700" dirty="0"/>
              <a:t>A supervisor shall retain the right to refuse the transport of a detained person if the expected distance or time for transport places undue stress on the department. </a:t>
            </a:r>
          </a:p>
          <a:p>
            <a:pPr marL="869950" marR="5080" lvl="2" indent="-400050"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n-US" sz="1700" dirty="0"/>
              <a:t>If a federal agency fails to respond or be contacted in a reasonable time, and no other state or local offenses exist to warrant an arrest, the person shall be released from custody. </a:t>
            </a:r>
            <a:endParaRPr sz="17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794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E37DE80F-11DA-98AB-DA66-C4387B64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1760FB9-AEA5-1C5D-4087-959374A91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Missing or Murdered Indigenous Persons (MMIP)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A654276-C2AC-0743-E881-8AF3890BC3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Established with the Savannah Act of 2020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assist in combating this, personnel who become aware of a victim, of known or believed indigenous descent, shall attempt to identify the tribe membership of the victim and give notification to the applicable tribal law enforcement agency that a possible victim has been found.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If assistance is requested by the tribal agency, personnel shall make a reasonable effort to accommodate and assist where possible for reunification.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If a crime is being investigated by the Department, then personnel shall have the right to deny requests that may compromise the integrity of said investigation.</a:t>
            </a:r>
            <a:endParaRPr lang="en-US" sz="20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387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2EA70383-B6B3-E031-9B45-2E5565D8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59F6B0-0AC5-C5EF-DC69-6D689AD76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Operational Parameters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71D7CA4-DF39-8FC6-FC7D-15F34ABBAD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dirty="0"/>
              <a:t>Peoria Police Department officers do not have law enforcement authority on tribal land, this includes Desert Diamond Casino property. 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dirty="0">
              <a:latin typeface="Book Antiqua"/>
              <a:cs typeface="Book Antiqua"/>
            </a:endParaRPr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Officers are permitted to assist the </a:t>
            </a:r>
            <a:r>
              <a:rPr lang="en-US" dirty="0">
                <a:solidFill>
                  <a:srgbClr val="FFFFFF"/>
                </a:solidFill>
                <a:latin typeface="Book Antiqua"/>
                <a:cs typeface="Book Antiqua"/>
              </a:rPr>
              <a:t>Tohono</a:t>
            </a:r>
            <a:r>
              <a:rPr lang="en-US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dirty="0">
                <a:solidFill>
                  <a:srgbClr val="FFFFFF"/>
                </a:solidFill>
                <a:latin typeface="Book Antiqua"/>
                <a:cs typeface="Book Antiqua"/>
              </a:rPr>
              <a:t>O'odham </a:t>
            </a:r>
            <a:r>
              <a:rPr lang="en-US" dirty="0">
                <a:latin typeface="Book Antiqua"/>
                <a:cs typeface="Book Antiqua"/>
              </a:rPr>
              <a:t>Police Department if authorized by the department.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dirty="0">
              <a:latin typeface="Book Antiqua"/>
              <a:cs typeface="Book Antiqua"/>
            </a:endParaRPr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ook Antiqua"/>
                <a:cs typeface="Book Antiqua"/>
              </a:rPr>
              <a:t>If assistance is needed from the </a:t>
            </a:r>
            <a:r>
              <a:rPr lang="en-US" dirty="0">
                <a:solidFill>
                  <a:srgbClr val="FFFFFF"/>
                </a:solidFill>
                <a:latin typeface="Book Antiqua"/>
                <a:cs typeface="Book Antiqua"/>
              </a:rPr>
              <a:t>Tohono</a:t>
            </a:r>
            <a:r>
              <a:rPr lang="en-US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dirty="0">
                <a:solidFill>
                  <a:srgbClr val="FFFFFF"/>
                </a:solidFill>
                <a:latin typeface="Book Antiqua"/>
                <a:cs typeface="Book Antiqua"/>
              </a:rPr>
              <a:t>O'odham </a:t>
            </a:r>
            <a:r>
              <a:rPr lang="en-US" dirty="0">
                <a:latin typeface="Book Antiqua"/>
                <a:cs typeface="Book Antiqua"/>
              </a:rPr>
              <a:t>Police Department or any other tribal law enforcement agency, contact communications to coordinate.</a:t>
            </a:r>
            <a:endParaRPr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34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C39E0EF5-1F35-5818-087E-068907413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70F7CD-8AC5-D021-6CE4-F7AAC4AA8B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Reference Information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75EB792-9C23-BDA0-AB07-7329B6F184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Contact Numbers (also found in policy)</a:t>
            </a:r>
          </a:p>
          <a:p>
            <a:pPr marL="812800" marR="5080" lvl="1" indent="-342900"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Tohono O’odham Nation Police Department – (520) 383-3275</a:t>
            </a:r>
          </a:p>
          <a:p>
            <a:pPr marL="812800" marR="5080" lvl="1" indent="-342900">
              <a:spcBef>
                <a:spcPts val="95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Tolleson Police Department – (623) 936-7186 ext. 1</a:t>
            </a: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Federal/State Laws &amp; Codes can be found in policy.</a:t>
            </a:r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2200" dirty="0">
              <a:cs typeface="Book Antiqua"/>
            </a:endParaRPr>
          </a:p>
          <a:p>
            <a:pPr marL="298450" marR="5080" indent="-285750" algn="l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Book Antiqua"/>
              </a:rPr>
              <a:t>Dept. Policy: 630 – R</a:t>
            </a:r>
            <a:r>
              <a:rPr lang="en-US" sz="2200" b="0" i="0" dirty="0">
                <a:solidFill>
                  <a:schemeClr val="tx1"/>
                </a:solidFill>
                <a:effectLst/>
              </a:rPr>
              <a:t>ights &amp; Authorities of Indigenous Communities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924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EC5EE-A9BA-8506-9779-821B03D82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General Facts &amp;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3B50F-FBAB-E742-AF9D-DD5573D472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are 537 recognized indigenous tribes within the United States.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Arizona has 22 tribes with the Navajo Reservation being the largest.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Each Indigenous tribe has its own culture, history, language, and traditions.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Laws, ordinances, law enforcement, etc. can be different from one tribe to another.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Additional facts are listed within policy </a:t>
            </a:r>
            <a:r>
              <a:rPr lang="en-US" sz="2000" i="1" dirty="0"/>
              <a:t>630 – Rights &amp; Authorities of Indigenous Communities.</a:t>
            </a:r>
          </a:p>
        </p:txBody>
      </p:sp>
      <p:pic>
        <p:nvPicPr>
          <p:cNvPr id="8" name="Picture 7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0E22A424-9B64-A581-7D98-89637C74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2199F2-F16A-9E74-562D-973A3257D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General Facts &amp; Information Cont.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A125A8-9C23-8BFB-E8B2-9920EFDC20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There</a:t>
            </a:r>
            <a:r>
              <a:rPr lang="en-US" sz="2200" spc="-45" dirty="0"/>
              <a:t> </a:t>
            </a:r>
            <a:r>
              <a:rPr lang="en-US" sz="2200" dirty="0"/>
              <a:t>are</a:t>
            </a:r>
            <a:r>
              <a:rPr lang="en-US" sz="2200" spc="-15" dirty="0"/>
              <a:t> </a:t>
            </a:r>
            <a:r>
              <a:rPr lang="en-US" sz="2200" dirty="0"/>
              <a:t>3 sovereign jurisdictions in</a:t>
            </a:r>
            <a:r>
              <a:rPr lang="en-US" sz="2200" spc="-25" dirty="0"/>
              <a:t> the </a:t>
            </a:r>
            <a:r>
              <a:rPr lang="en-US" sz="2200" dirty="0"/>
              <a:t>United</a:t>
            </a:r>
            <a:r>
              <a:rPr lang="en-US" sz="2200" spc="-55" dirty="0"/>
              <a:t> </a:t>
            </a:r>
            <a:r>
              <a:rPr lang="en-US" sz="2200" dirty="0"/>
              <a:t>States: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Federal</a:t>
            </a:r>
            <a:r>
              <a:rPr lang="en-US" sz="2200" spc="-55" dirty="0"/>
              <a:t> </a:t>
            </a:r>
            <a:r>
              <a:rPr lang="en-US" sz="2200" spc="-10" dirty="0"/>
              <a:t>government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spc="-10" dirty="0"/>
              <a:t>State </a:t>
            </a:r>
            <a:r>
              <a:rPr lang="en-US" sz="2200" dirty="0"/>
              <a:t>government</a:t>
            </a:r>
            <a:endParaRPr lang="en-US" sz="2200" spc="-35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spc="-35" dirty="0"/>
              <a:t>T</a:t>
            </a:r>
            <a:r>
              <a:rPr lang="en-US" sz="2200" dirty="0"/>
              <a:t>ribal</a:t>
            </a:r>
            <a:r>
              <a:rPr lang="en-US" sz="2200" spc="-35" dirty="0"/>
              <a:t> </a:t>
            </a:r>
            <a:r>
              <a:rPr lang="en-US" sz="2200" spc="-10" dirty="0"/>
              <a:t>government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spc="-1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cs typeface="Book Antiqua"/>
              </a:rPr>
              <a:t>Tribal governments are often considered a sovereign nation. </a:t>
            </a:r>
          </a:p>
          <a:p>
            <a:pPr marL="3690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200" spc="-1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spc="-1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Defining Sovereign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A sovereign nation or jurisdiction is defined as a nation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that has one centralized government that has the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power to govern a specific geographic area.</a:t>
            </a:r>
          </a:p>
        </p:txBody>
      </p:sp>
      <p:pic>
        <p:nvPicPr>
          <p:cNvPr id="6" name="Picture 5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42FE218F-B673-E4F9-DFFA-4AB5A8D6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6481E-6D73-9F41-72C8-F7A521D19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Arizona Indigenous Tribes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603543-B4D1-F805-DFC3-93612CE5940E}"/>
              </a:ext>
            </a:extLst>
          </p:cNvPr>
          <p:cNvSpPr txBox="1"/>
          <p:nvPr/>
        </p:nvSpPr>
        <p:spPr>
          <a:xfrm>
            <a:off x="2405488" y="2344254"/>
            <a:ext cx="3695277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7825" algn="l"/>
              </a:tabLst>
            </a:pPr>
            <a:r>
              <a:rPr spc="-10" dirty="0">
                <a:solidFill>
                  <a:srgbClr val="FFFFFF"/>
                </a:solidFill>
                <a:cs typeface="Book Antiqua"/>
              </a:rPr>
              <a:t>Ak-</a:t>
            </a:r>
            <a:r>
              <a:rPr dirty="0">
                <a:solidFill>
                  <a:srgbClr val="FFFFFF"/>
                </a:solidFill>
                <a:cs typeface="Book Antiqua"/>
              </a:rPr>
              <a:t>Chin</a:t>
            </a:r>
            <a:r>
              <a:rPr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Indian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 Community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Cocopah</a:t>
            </a:r>
            <a:r>
              <a:rPr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Indian</a:t>
            </a:r>
            <a:r>
              <a:rPr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Tribe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Colorado</a:t>
            </a:r>
            <a:r>
              <a:rPr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River</a:t>
            </a:r>
            <a:r>
              <a:rPr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Indian</a:t>
            </a:r>
            <a:r>
              <a:rPr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Tribes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Fort</a:t>
            </a:r>
            <a:r>
              <a:rPr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McDowell</a:t>
            </a:r>
            <a:r>
              <a:rPr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Yavapai</a:t>
            </a:r>
            <a:r>
              <a:rPr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Nation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Fort</a:t>
            </a:r>
            <a:r>
              <a:rPr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Mojave</a:t>
            </a:r>
            <a:r>
              <a:rPr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Indian</a:t>
            </a:r>
            <a:r>
              <a:rPr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20" dirty="0">
                <a:solidFill>
                  <a:srgbClr val="FFFFFF"/>
                </a:solidFill>
                <a:cs typeface="Book Antiqua"/>
              </a:rPr>
              <a:t>Tribe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Fort</a:t>
            </a:r>
            <a:r>
              <a:rPr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Yuma-</a:t>
            </a:r>
            <a:r>
              <a:rPr dirty="0">
                <a:solidFill>
                  <a:srgbClr val="FFFFFF"/>
                </a:solidFill>
                <a:cs typeface="Book Antiqua"/>
              </a:rPr>
              <a:t>Quechan</a:t>
            </a:r>
            <a:r>
              <a:rPr spc="-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Tribe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Gila</a:t>
            </a:r>
            <a:r>
              <a:rPr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River</a:t>
            </a:r>
            <a:r>
              <a:rPr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Indian</a:t>
            </a:r>
            <a:r>
              <a:rPr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Community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Havasupai</a:t>
            </a:r>
            <a:r>
              <a:rPr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20" dirty="0">
                <a:solidFill>
                  <a:srgbClr val="FFFFFF"/>
                </a:solidFill>
                <a:cs typeface="Book Antiqua"/>
              </a:rPr>
              <a:t>Tribe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Font typeface="+mj-lt"/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Hopi</a:t>
            </a:r>
            <a:r>
              <a:rPr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Tribe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Hualapai</a:t>
            </a:r>
            <a:r>
              <a:rPr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20" dirty="0">
                <a:solidFill>
                  <a:srgbClr val="FFFFFF"/>
                </a:solidFill>
                <a:cs typeface="Book Antiqua"/>
              </a:rPr>
              <a:t>Tribe</a:t>
            </a:r>
            <a:endParaRPr dirty="0"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cs typeface="Book Antiqua"/>
              </a:rPr>
              <a:t>Kaibab</a:t>
            </a:r>
            <a:r>
              <a:rPr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Band</a:t>
            </a:r>
            <a:r>
              <a:rPr spc="-5" dirty="0">
                <a:solidFill>
                  <a:srgbClr val="FFFFFF"/>
                </a:solidFill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cs typeface="Book Antiqua"/>
              </a:rPr>
              <a:t>of</a:t>
            </a:r>
            <a:r>
              <a:rPr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cs typeface="Book Antiqua"/>
              </a:rPr>
              <a:t>Paiutes</a:t>
            </a:r>
            <a:endParaRPr dirty="0">
              <a:cs typeface="Book Antiqu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3E068-03F8-990C-6CE4-84EFA94A7EA2}"/>
              </a:ext>
            </a:extLst>
          </p:cNvPr>
          <p:cNvSpPr txBox="1"/>
          <p:nvPr/>
        </p:nvSpPr>
        <p:spPr>
          <a:xfrm>
            <a:off x="2322654" y="1701090"/>
            <a:ext cx="7546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</a:t>
            </a:r>
            <a:r>
              <a:rPr lang="en-US" sz="2000" spc="-40" dirty="0"/>
              <a:t> </a:t>
            </a:r>
            <a:r>
              <a:rPr lang="en-US" sz="2000" spc="-25" dirty="0"/>
              <a:t>22</a:t>
            </a:r>
            <a:r>
              <a:rPr lang="en-US" sz="2000" spc="-30" dirty="0"/>
              <a:t> </a:t>
            </a:r>
            <a:r>
              <a:rPr lang="en-US" sz="2000" dirty="0"/>
              <a:t>tribes</a:t>
            </a:r>
            <a:r>
              <a:rPr lang="en-US" sz="2000" spc="-30" dirty="0"/>
              <a:t> </a:t>
            </a:r>
            <a:r>
              <a:rPr lang="en-US" sz="2000" dirty="0"/>
              <a:t>located</a:t>
            </a:r>
            <a:r>
              <a:rPr lang="en-US" sz="2000" spc="-30" dirty="0"/>
              <a:t> </a:t>
            </a:r>
            <a:r>
              <a:rPr lang="en-US" sz="2000" dirty="0"/>
              <a:t>inside</a:t>
            </a:r>
            <a:r>
              <a:rPr lang="en-US" sz="2000" spc="-30" dirty="0"/>
              <a:t> </a:t>
            </a:r>
            <a:r>
              <a:rPr lang="en-US" sz="2000" dirty="0"/>
              <a:t>the</a:t>
            </a:r>
            <a:r>
              <a:rPr lang="en-US" sz="2000" spc="-40" dirty="0"/>
              <a:t> </a:t>
            </a:r>
            <a:r>
              <a:rPr lang="en-US" sz="2000" dirty="0"/>
              <a:t>State</a:t>
            </a:r>
            <a:r>
              <a:rPr lang="en-US" sz="2000" spc="-30" dirty="0"/>
              <a:t> </a:t>
            </a:r>
            <a:r>
              <a:rPr lang="en-US" sz="2000" dirty="0"/>
              <a:t>of</a:t>
            </a:r>
            <a:r>
              <a:rPr lang="en-US" sz="2000" spc="-25" dirty="0"/>
              <a:t> </a:t>
            </a:r>
            <a:r>
              <a:rPr lang="en-US" sz="2000" spc="-10" dirty="0"/>
              <a:t>Arizona </a:t>
            </a:r>
            <a:r>
              <a:rPr lang="en-US" sz="2000" dirty="0"/>
              <a:t>include</a:t>
            </a:r>
            <a:r>
              <a:rPr lang="en-US" sz="2000" spc="-10" dirty="0"/>
              <a:t>:</a:t>
            </a:r>
            <a:endParaRPr lang="en-US" sz="200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0D27988-3F84-BD20-ED34-8D845A2514DF}"/>
              </a:ext>
            </a:extLst>
          </p:cNvPr>
          <p:cNvSpPr txBox="1"/>
          <p:nvPr/>
        </p:nvSpPr>
        <p:spPr>
          <a:xfrm>
            <a:off x="6091237" y="2344254"/>
            <a:ext cx="516774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buFont typeface="+mj-lt"/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Navajo</a:t>
            </a:r>
            <a:r>
              <a:rPr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Nation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Pascua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Yaqui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Tribe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Pueblo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20" dirty="0">
                <a:solidFill>
                  <a:srgbClr val="FFFFFF"/>
                </a:solidFill>
                <a:latin typeface="Book Antiqua"/>
                <a:cs typeface="Book Antiqua"/>
              </a:rPr>
              <a:t>Zuni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Salt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River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Pima-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Maricopa</a:t>
            </a:r>
            <a:r>
              <a:rPr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Indian</a:t>
            </a:r>
            <a:r>
              <a:rPr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Community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spcBef>
                <a:spcPts val="5"/>
              </a:spcBef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San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Carlos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Apache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Tribe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San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Juan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Southern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Paiute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Tohono</a:t>
            </a:r>
            <a:r>
              <a:rPr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O'odham</a:t>
            </a:r>
            <a:r>
              <a:rPr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Nation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Tonto</a:t>
            </a:r>
            <a:r>
              <a:rPr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Apache</a:t>
            </a:r>
            <a:r>
              <a:rPr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Tribe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White</a:t>
            </a:r>
            <a:r>
              <a:rPr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Mountain</a:t>
            </a:r>
            <a:r>
              <a:rPr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Apache</a:t>
            </a:r>
            <a:r>
              <a:rPr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Tribe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AutoNum type="arabicPeriod" startAt="12"/>
              <a:tabLst>
                <a:tab pos="377825" algn="l"/>
              </a:tabLst>
            </a:pP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Yavapai-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Apache 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Nation</a:t>
            </a:r>
            <a:endParaRPr dirty="0">
              <a:latin typeface="Book Antiqua"/>
              <a:cs typeface="Book Antiqua"/>
            </a:endParaRPr>
          </a:p>
          <a:p>
            <a:pPr marL="377825" indent="-365125">
              <a:lnSpc>
                <a:spcPct val="100000"/>
              </a:lnSpc>
              <a:buFont typeface="+mj-lt"/>
              <a:buAutoNum type="arabicPeriod" startAt="12"/>
              <a:tabLst>
                <a:tab pos="377825" algn="l"/>
              </a:tabLst>
            </a:pP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Yavapai-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Prescott</a:t>
            </a:r>
            <a:r>
              <a:rPr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FFFFFF"/>
                </a:solidFill>
                <a:latin typeface="Book Antiqua"/>
                <a:cs typeface="Book Antiqua"/>
              </a:rPr>
              <a:t>Indian</a:t>
            </a:r>
            <a:r>
              <a:rPr spc="-10" dirty="0">
                <a:solidFill>
                  <a:srgbClr val="FFFFFF"/>
                </a:solidFill>
                <a:latin typeface="Book Antiqua"/>
                <a:cs typeface="Book Antiqua"/>
              </a:rPr>
              <a:t> Tribe</a:t>
            </a:r>
            <a:endParaRPr dirty="0">
              <a:latin typeface="Book Antiqua"/>
              <a:cs typeface="Book Antiqua"/>
            </a:endParaRPr>
          </a:p>
        </p:txBody>
      </p:sp>
      <p:pic>
        <p:nvPicPr>
          <p:cNvPr id="8" name="Picture 7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B6DC9894-C041-0B28-74A8-3FD9E274E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24420925-4109-2666-C58E-CAD3F2C24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4B492DE-2289-B7FE-B90E-AB43BDD0E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Law Enforcement Authorities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B86E805-BC41-A9D7-E82E-2323AFCB2E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marR="126364" indent="-285750">
              <a:lnSpc>
                <a:spcPct val="80000"/>
              </a:lnSpc>
              <a:spcBef>
                <a:spcPts val="53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cs typeface="Book Antiqua"/>
              </a:rPr>
              <a:t>Many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tribal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cs typeface="Book Antiqua"/>
              </a:rPr>
              <a:t>governments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have</a:t>
            </a:r>
            <a:r>
              <a:rPr sz="2000"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their</a:t>
            </a:r>
            <a:r>
              <a:rPr sz="2000"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own</a:t>
            </a:r>
            <a:r>
              <a:rPr sz="2000"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police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agency</a:t>
            </a:r>
            <a:r>
              <a:rPr sz="2000"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that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is</a:t>
            </a:r>
            <a:r>
              <a:rPr sz="2000"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capable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cs typeface="Book Antiqua"/>
              </a:rPr>
              <a:t>of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granting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authority</a:t>
            </a:r>
            <a:r>
              <a:rPr sz="2000"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and arrest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powers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at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</a:t>
            </a:r>
            <a:r>
              <a:rPr sz="20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tribal,</a:t>
            </a:r>
            <a:r>
              <a:rPr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state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,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federal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level</a:t>
            </a:r>
            <a:r>
              <a:rPr sz="2000" spc="-7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are</a:t>
            </a:r>
            <a:r>
              <a:rPr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therefore</a:t>
            </a:r>
            <a:r>
              <a:rPr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capable</a:t>
            </a:r>
            <a:r>
              <a:rPr sz="2000"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submitting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cases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tribal,</a:t>
            </a:r>
            <a:r>
              <a:rPr sz="2000"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state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,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cs typeface="Book Antiqua"/>
              </a:rPr>
              <a:t>federal prosecutors.</a:t>
            </a:r>
            <a:endParaRPr lang="en-US" sz="2000" spc="-10" dirty="0">
              <a:solidFill>
                <a:srgbClr val="FFFFFF"/>
              </a:solidFill>
              <a:cs typeface="Book Antiqua"/>
            </a:endParaRPr>
          </a:p>
          <a:p>
            <a:pPr marL="298450" marR="126364" indent="-285750">
              <a:lnSpc>
                <a:spcPct val="80000"/>
              </a:lnSpc>
              <a:spcBef>
                <a:spcPts val="53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n-US" sz="2000" spc="-10" dirty="0">
              <a:cs typeface="Book Antiqua"/>
            </a:endParaRPr>
          </a:p>
          <a:p>
            <a:pPr marL="298450" marR="126364" indent="-285750">
              <a:lnSpc>
                <a:spcPct val="80000"/>
              </a:lnSpc>
              <a:spcBef>
                <a:spcPts val="53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cs typeface="Book Antiqua"/>
              </a:rPr>
              <a:t>Eligible,</a:t>
            </a:r>
            <a:r>
              <a:rPr sz="2000" spc="-6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trained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,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qualified</a:t>
            </a:r>
            <a:r>
              <a:rPr sz="20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Indian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Country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police</a:t>
            </a:r>
            <a:r>
              <a:rPr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officers</a:t>
            </a:r>
            <a:r>
              <a:rPr sz="20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may</a:t>
            </a:r>
            <a:r>
              <a:rPr sz="20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cs typeface="Book Antiqua"/>
              </a:rPr>
              <a:t>also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arrest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cite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,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release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offenders</a:t>
            </a:r>
            <a:r>
              <a:rPr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or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violators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through</a:t>
            </a:r>
            <a:r>
              <a:rPr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federal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cs typeface="Book Antiqua"/>
              </a:rPr>
              <a:t>court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system</a:t>
            </a:r>
            <a:r>
              <a:rPr sz="2000" spc="-6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utilizing</a:t>
            </a:r>
            <a:r>
              <a:rPr sz="2000"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Central</a:t>
            </a:r>
            <a:r>
              <a:rPr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Violations</a:t>
            </a:r>
            <a:r>
              <a:rPr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Bureau</a:t>
            </a:r>
            <a:r>
              <a:rPr sz="2000"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(CVB)</a:t>
            </a:r>
            <a:r>
              <a:rPr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cs typeface="Book Antiqua"/>
              </a:rPr>
              <a:t>citation</a:t>
            </a:r>
            <a:r>
              <a:rPr sz="2000" spc="-6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cs typeface="Book Antiqua"/>
              </a:rPr>
              <a:t>process.</a:t>
            </a:r>
            <a:endParaRPr lang="en-US" sz="2000" spc="-10" dirty="0">
              <a:solidFill>
                <a:srgbClr val="FFFFFF"/>
              </a:solidFill>
              <a:cs typeface="Book Antiqua"/>
            </a:endParaRPr>
          </a:p>
          <a:p>
            <a:pPr marL="298450" marR="126364" indent="-285750">
              <a:lnSpc>
                <a:spcPct val="80000"/>
              </a:lnSpc>
              <a:spcBef>
                <a:spcPts val="53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n-US" sz="2000" spc="-10" dirty="0">
              <a:cs typeface="Book Antiqua"/>
            </a:endParaRPr>
          </a:p>
          <a:p>
            <a:pPr marL="298450" marR="126364" indent="-285750">
              <a:lnSpc>
                <a:spcPct val="80000"/>
              </a:lnSpc>
              <a:spcBef>
                <a:spcPts val="53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dirty="0">
                <a:solidFill>
                  <a:srgbClr val="FFFFFF"/>
                </a:solidFill>
                <a:cs typeface="Book Antiqua"/>
              </a:rPr>
              <a:t>Tribes</a:t>
            </a:r>
            <a:r>
              <a:rPr lang="en-US" sz="2000"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or</a:t>
            </a:r>
            <a:r>
              <a:rPr lang="en-US"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communities</a:t>
            </a:r>
            <a:r>
              <a:rPr lang="en-US" sz="2000"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with</a:t>
            </a:r>
            <a:r>
              <a:rPr lang="en-US" sz="2000" spc="-3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Indian</a:t>
            </a:r>
            <a:r>
              <a:rPr lang="en-US"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Country</a:t>
            </a:r>
            <a:r>
              <a:rPr lang="en-US"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jurisdiction</a:t>
            </a:r>
            <a:r>
              <a:rPr lang="en-US" sz="2000" spc="-1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inside</a:t>
            </a:r>
            <a:r>
              <a:rPr lang="en-US"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the</a:t>
            </a:r>
            <a:r>
              <a:rPr lang="en-US"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State</a:t>
            </a:r>
            <a:r>
              <a:rPr lang="en-US"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of</a:t>
            </a:r>
            <a:r>
              <a:rPr lang="en-US"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Arizona may</a:t>
            </a:r>
            <a:r>
              <a:rPr lang="en-US" sz="20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have</a:t>
            </a:r>
            <a:r>
              <a:rPr lang="en-US"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a</a:t>
            </a:r>
            <a:r>
              <a:rPr lang="en-US"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tribal</a:t>
            </a:r>
            <a:r>
              <a:rPr lang="en-US" sz="2000"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or</a:t>
            </a:r>
            <a:r>
              <a:rPr lang="en-US"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community</a:t>
            </a:r>
            <a:r>
              <a:rPr lang="en-US" sz="2000"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cs typeface="Book Antiqua"/>
              </a:rPr>
              <a:t>constitution</a:t>
            </a:r>
            <a:r>
              <a:rPr lang="en-US" sz="2000" spc="-2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that</a:t>
            </a:r>
            <a:r>
              <a:rPr lang="en-US" sz="2000" spc="-2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establishes</a:t>
            </a:r>
            <a:r>
              <a:rPr lang="en-US"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cs typeface="Book Antiqua"/>
              </a:rPr>
              <a:t>their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police</a:t>
            </a:r>
            <a:r>
              <a:rPr lang="en-US" sz="2000" spc="-6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department</a:t>
            </a:r>
            <a:r>
              <a:rPr lang="en-US" sz="20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and</a:t>
            </a:r>
            <a:r>
              <a:rPr lang="en-US"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defines</a:t>
            </a:r>
            <a:r>
              <a:rPr lang="en-US" sz="2000" spc="-7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police</a:t>
            </a:r>
            <a:r>
              <a:rPr lang="en-US" sz="20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cs typeface="Book Antiqua"/>
              </a:rPr>
              <a:t>powers. The established police departments m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ay</a:t>
            </a:r>
            <a:r>
              <a:rPr lang="en-US" sz="2000" spc="-15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have</a:t>
            </a:r>
            <a:r>
              <a:rPr lang="en-US" sz="20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cs typeface="Book Antiqua"/>
              </a:rPr>
              <a:t>AZPOST-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certified</a:t>
            </a:r>
            <a:r>
              <a:rPr lang="en-US" sz="20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Book Antiqua"/>
              </a:rPr>
              <a:t>and/or federally sworn police officers.</a:t>
            </a:r>
          </a:p>
          <a:p>
            <a:pPr marL="298450" marR="126364" indent="-285750">
              <a:lnSpc>
                <a:spcPct val="80000"/>
              </a:lnSpc>
              <a:spcBef>
                <a:spcPts val="53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n-US" sz="2000" spc="-10" dirty="0">
              <a:solidFill>
                <a:srgbClr val="FFFFFF"/>
              </a:solidFill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548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FA563F16-73A5-CE0D-EA0C-0BACB60E7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7B1781C-B360-4811-B226-4DE5E82AD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Local Jurisdiction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9C33859-CC93-33F1-B04F-32725E304C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Peoria Police Department borders the property of the Desert Diamond Casino which is owned by </a:t>
            </a:r>
            <a:r>
              <a:rPr lang="en-US" sz="2000" u="sng" dirty="0"/>
              <a:t>Tohono O’odham Nation</a:t>
            </a:r>
            <a:r>
              <a:rPr lang="en-US" sz="2000" dirty="0"/>
              <a:t>, The property is located at 9431 W. Northern Ave, Glendale, AZ 85305-1104.</a:t>
            </a: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Memorandum of Understanding exists between the Peoria Police Department and the Tohono O’odham Nation as of September 2024.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en-US" sz="800" dirty="0"/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Tohono O’odham Nation Police Department has law enforcement authority and jurisdiction over their property and calls for service are dispatched through the </a:t>
            </a:r>
            <a:r>
              <a:rPr lang="en-US" sz="2000" u="sng" dirty="0"/>
              <a:t>Tolleson Police Department</a:t>
            </a:r>
            <a:r>
              <a:rPr lang="en-US" sz="2000" dirty="0"/>
              <a:t>. </a:t>
            </a:r>
            <a:endParaRPr sz="2000" dirty="0"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020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591D0F5E-D1F6-A747-6739-959BDD081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7AD6EB-B9A0-EB45-B17C-C0ABE38B9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9162" y="319889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Bordering Tribal Nation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EDED40-6A63-E324-2A9B-75F16E605BF4}"/>
              </a:ext>
            </a:extLst>
          </p:cNvPr>
          <p:cNvGrpSpPr/>
          <p:nvPr/>
        </p:nvGrpSpPr>
        <p:grpSpPr>
          <a:xfrm>
            <a:off x="1557196" y="1392081"/>
            <a:ext cx="4282289" cy="4205601"/>
            <a:chOff x="546477" y="1511925"/>
            <a:chExt cx="4393445" cy="44442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80B339-8A82-FE08-795E-E0C19AA7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77" y="1511925"/>
              <a:ext cx="4393445" cy="4444295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BF9591-894D-4C02-D1A7-52477B87B71D}"/>
                </a:ext>
              </a:extLst>
            </p:cNvPr>
            <p:cNvSpPr/>
            <p:nvPr/>
          </p:nvSpPr>
          <p:spPr>
            <a:xfrm>
              <a:off x="2743200" y="1676400"/>
              <a:ext cx="2057400" cy="1981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DF8C86A8-8724-6BCA-B02A-AD71A747E367}"/>
              </a:ext>
            </a:extLst>
          </p:cNvPr>
          <p:cNvSpPr txBox="1"/>
          <p:nvPr/>
        </p:nvSpPr>
        <p:spPr>
          <a:xfrm>
            <a:off x="6173845" y="1705700"/>
            <a:ext cx="5234710" cy="343363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US" sz="1700" dirty="0"/>
              <a:t>The Tohono O’odham Nation Police Department’s jurisdiction is: </a:t>
            </a:r>
          </a:p>
          <a:p>
            <a:pPr marL="298450" indent="-285750"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Book Antiqua"/>
              </a:rPr>
              <a:t>South of Northern Ave</a:t>
            </a:r>
          </a:p>
          <a:p>
            <a:pPr marL="298450" indent="-285750"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Book Antiqua"/>
              </a:rPr>
              <a:t>North of Orangewood Ave</a:t>
            </a:r>
          </a:p>
          <a:p>
            <a:pPr marL="298450" indent="-28575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Book Antiqua"/>
              </a:rPr>
              <a:t>West of 91</a:t>
            </a:r>
            <a:r>
              <a:rPr lang="en-US" sz="1700" baseline="30000" dirty="0">
                <a:cs typeface="Book Antiqua"/>
              </a:rPr>
              <a:t>st</a:t>
            </a:r>
            <a:r>
              <a:rPr lang="en-US" sz="1700" dirty="0">
                <a:cs typeface="Book Antiqua"/>
              </a:rPr>
              <a:t> Ave</a:t>
            </a:r>
          </a:p>
          <a:p>
            <a:pPr marL="298450" indent="-28575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Book Antiqua"/>
              </a:rPr>
              <a:t>East of L-101</a:t>
            </a:r>
          </a:p>
          <a:p>
            <a:pPr marL="298450" indent="-28575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Book Antiqua"/>
              </a:rPr>
              <a:t>Appx. 158 acres or 0.25 sq. miles</a:t>
            </a:r>
          </a:p>
          <a:p>
            <a:pPr marL="298450" indent="-28575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endParaRPr lang="en-US" sz="1700" dirty="0"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US" sz="1700" dirty="0">
                <a:cs typeface="Book Antiqua"/>
              </a:rPr>
              <a:t>*The highlighted box is owned by the Tohono O’odham Nation and falls within tribal government jurisdiction. </a:t>
            </a:r>
          </a:p>
        </p:txBody>
      </p:sp>
    </p:spTree>
    <p:extLst>
      <p:ext uri="{BB962C8B-B14F-4D97-AF65-F5344CB8AC3E}">
        <p14:creationId xmlns:p14="http://schemas.microsoft.com/office/powerpoint/2010/main" val="6939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39B716D9-4231-7654-59E0-91B7273F1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D71660-FE53-2F35-8E24-6E3643FD9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Warrants &amp; Court Orders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B3BCE46-C6E4-CD4F-C30C-879FA17278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4400" y="1731963"/>
            <a:ext cx="10353675" cy="34182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67030" algn="l"/>
              </a:tabLst>
            </a:pPr>
            <a:r>
              <a:rPr sz="2200" dirty="0">
                <a:solidFill>
                  <a:srgbClr val="FFFFFF"/>
                </a:solidFill>
                <a:cs typeface="Book Antiqua"/>
              </a:rPr>
              <a:t>Many</a:t>
            </a:r>
            <a:r>
              <a:rPr sz="2200" spc="-3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tribal</a:t>
            </a:r>
            <a:r>
              <a:rPr sz="22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governments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have</a:t>
            </a:r>
            <a:r>
              <a:rPr sz="22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courts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that</a:t>
            </a:r>
            <a:r>
              <a:rPr sz="22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issue 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warrants and orders and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their 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law enforcement agencies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have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:</a:t>
            </a:r>
          </a:p>
          <a:p>
            <a:pPr marL="927100" marR="5080" lvl="1" indent="-457200">
              <a:spcBef>
                <a:spcPts val="95"/>
              </a:spcBef>
              <a:buClr>
                <a:srgbClr val="FFFFFF"/>
              </a:buClr>
              <a:buFont typeface="Courier New" panose="02070309020205020404" pitchFamily="49" charset="0"/>
              <a:buChar char="o"/>
              <a:tabLst>
                <a:tab pos="367030" algn="l"/>
              </a:tabLst>
            </a:pPr>
            <a:r>
              <a:rPr sz="2200" dirty="0">
                <a:solidFill>
                  <a:srgbClr val="FFFFFF"/>
                </a:solidFill>
                <a:cs typeface="Book Antiqua"/>
              </a:rPr>
              <a:t>the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authority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2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powers</a:t>
            </a:r>
            <a:r>
              <a:rPr sz="22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to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arrest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serve</a:t>
            </a:r>
            <a:r>
              <a:rPr lang="en-US" sz="2200" spc="-10" dirty="0">
                <a:solidFill>
                  <a:srgbClr val="FFFFFF"/>
                </a:solidFill>
                <a:cs typeface="Book Antiqua"/>
              </a:rPr>
              <a:t>.</a:t>
            </a:r>
          </a:p>
          <a:p>
            <a:pPr marL="927100" marR="5080" lvl="1" indent="-457200">
              <a:spcBef>
                <a:spcPts val="95"/>
              </a:spcBef>
              <a:buClr>
                <a:srgbClr val="FFFFFF"/>
              </a:buClr>
              <a:buFont typeface="Courier New" panose="02070309020205020404" pitchFamily="49" charset="0"/>
              <a:buChar char="o"/>
              <a:tabLst>
                <a:tab pos="367030" algn="l"/>
              </a:tabLst>
            </a:pPr>
            <a:r>
              <a:rPr lang="en-US" sz="2200" dirty="0">
                <a:solidFill>
                  <a:srgbClr val="FFFFFF"/>
                </a:solidFill>
                <a:cs typeface="Book Antiqua"/>
              </a:rPr>
              <a:t>the authority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to</a:t>
            </a:r>
            <a:r>
              <a:rPr sz="2200" spc="-4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cs typeface="Book Antiqua"/>
              </a:rPr>
              <a:t>enter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into</a:t>
            </a:r>
            <a:r>
              <a:rPr sz="22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ACJIS</a:t>
            </a:r>
            <a:r>
              <a:rPr sz="2200" spc="-4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and</a:t>
            </a:r>
            <a:r>
              <a:rPr sz="2200" spc="-50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CJIS</a:t>
            </a:r>
            <a:r>
              <a:rPr sz="2200" spc="-55" dirty="0">
                <a:solidFill>
                  <a:srgbClr val="FFFFFF"/>
                </a:solidFill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cs typeface="Book Antiqua"/>
              </a:rPr>
              <a:t>systems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.</a:t>
            </a:r>
          </a:p>
          <a:p>
            <a:pPr marL="927100" marR="5080" lvl="1" indent="-457200">
              <a:spcBef>
                <a:spcPts val="95"/>
              </a:spcBef>
              <a:buClr>
                <a:srgbClr val="FFFFFF"/>
              </a:buClr>
              <a:buFont typeface="Courier New" panose="02070309020205020404" pitchFamily="49" charset="0"/>
              <a:buChar char="o"/>
              <a:tabLst>
                <a:tab pos="367030" algn="l"/>
              </a:tabLst>
            </a:pPr>
            <a:endParaRPr lang="en-US" sz="2200" dirty="0">
              <a:solidFill>
                <a:srgbClr val="FFFFFF"/>
              </a:solidFill>
              <a:cs typeface="Book Antiqua"/>
            </a:endParaRPr>
          </a:p>
          <a:p>
            <a:pPr marL="469900" marR="5080" indent="-457200">
              <a:spcBef>
                <a:spcPts val="95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367030" algn="l"/>
              </a:tabLst>
            </a:pPr>
            <a:r>
              <a:rPr lang="en-US" sz="2200" dirty="0">
                <a:solidFill>
                  <a:srgbClr val="FFFFFF"/>
                </a:solidFill>
                <a:cs typeface="Book Antiqua"/>
              </a:rPr>
              <a:t>Court orders issued from a tribal government shall be treated the same as one issued from another state </a:t>
            </a:r>
            <a:r>
              <a:rPr lang="en-US" sz="2200" b="1" u="sng" dirty="0">
                <a:solidFill>
                  <a:srgbClr val="FFFFFF"/>
                </a:solidFill>
                <a:cs typeface="Book Antiqua"/>
              </a:rPr>
              <a:t>unless</a:t>
            </a:r>
            <a:r>
              <a:rPr lang="en-US" sz="2200" dirty="0">
                <a:solidFill>
                  <a:srgbClr val="FFFFFF"/>
                </a:solidFill>
                <a:cs typeface="Book Antiqua"/>
              </a:rPr>
              <a:t> it is entered into an Arizona repository (i.e. AZPOINT) at which time it will be processed the same as an order or warrant issued from an Arizona agency.</a:t>
            </a:r>
          </a:p>
        </p:txBody>
      </p:sp>
    </p:spTree>
    <p:extLst>
      <p:ext uri="{BB962C8B-B14F-4D97-AF65-F5344CB8AC3E}">
        <p14:creationId xmlns:p14="http://schemas.microsoft.com/office/powerpoint/2010/main" val="36179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dge with a flag and a shield&#10;&#10;Description automatically generated with medium confidence">
            <a:extLst>
              <a:ext uri="{FF2B5EF4-FFF2-40B4-BE49-F238E27FC236}">
                <a16:creationId xmlns:a16="http://schemas.microsoft.com/office/drawing/2014/main" id="{33A36C98-BA86-5D77-4ECA-0F1722BC0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699911"/>
            <a:ext cx="838200" cy="83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6419577-6556-48A4-6DA6-6B2D2734C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57067"/>
            <a:ext cx="10353675" cy="9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Arrest &amp; Search Warrants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A5E86-3DAB-9964-D008-B4A0BBECC4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25" y="1427030"/>
            <a:ext cx="10353675" cy="429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1600" b="1" dirty="0"/>
              <a:t>Arrest Warrants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Arrest warrants should be confirmed with the issuing agency and then detainment and/or arrest will be determined based on that agency’s response and availability.</a:t>
            </a:r>
          </a:p>
          <a:p>
            <a:pPr marL="36900" indent="0">
              <a:buNone/>
            </a:pPr>
            <a:r>
              <a:rPr lang="en-US" sz="1600" b="1" dirty="0"/>
              <a:t>Search Warrants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it is deemed that a search warrant is necessary to be carried out on tribal land, officers shall contact the applicable tribal law enforcement agency before applying for a search warrant. It will need to be determined if a search warrant issued from a non-tribal court will be accepted or if the search warrant will be required to be issued through the tribal court.</a:t>
            </a:r>
          </a:p>
          <a:p>
            <a:pPr marL="0" indent="0">
              <a:buNone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search warrant conducted on tribal land shall be done without the full knowledge and permission of the applicable tribal law enforcement agency.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 tribal law enforcement representative contacts the Peoria Police Department to assist with the service of a search warrant within department jurisdiction, personnel shall work to assist and guide the tribal representative(s) with the highest level of professionalism.</a:t>
            </a:r>
          </a:p>
        </p:txBody>
      </p:sp>
    </p:spTree>
    <p:extLst>
      <p:ext uri="{BB962C8B-B14F-4D97-AF65-F5344CB8AC3E}">
        <p14:creationId xmlns:p14="http://schemas.microsoft.com/office/powerpoint/2010/main" val="27915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58D2E68963245AAEBC24F2631904D" ma:contentTypeVersion="4" ma:contentTypeDescription="Create a new document." ma:contentTypeScope="" ma:versionID="2924d596d7ab7df078f0e7dfa8f802ec">
  <xsd:schema xmlns:xsd="http://www.w3.org/2001/XMLSchema" xmlns:xs="http://www.w3.org/2001/XMLSchema" xmlns:p="http://schemas.microsoft.com/office/2006/metadata/properties" xmlns:ns2="f1816aff-cf72-4e77-9675-6ba3854fb4a8" targetNamespace="http://schemas.microsoft.com/office/2006/metadata/properties" ma:root="true" ma:fieldsID="273a1f399e1d269da9f2aa5a0247c179" ns2:_="">
    <xsd:import namespace="f1816aff-cf72-4e77-9675-6ba3854fb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16aff-cf72-4e77-9675-6ba3854fb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7BF0-77E9-4F24-81E5-431F9ECCE824}"/>
</file>

<file path=customXml/itemProps2.xml><?xml version="1.0" encoding="utf-8"?>
<ds:datastoreItem xmlns:ds="http://schemas.openxmlformats.org/officeDocument/2006/customXml" ds:itemID="{3508167D-8E36-4456-B732-6F9E8252C204}"/>
</file>

<file path=customXml/itemProps3.xml><?xml version="1.0" encoding="utf-8"?>
<ds:datastoreItem xmlns:ds="http://schemas.openxmlformats.org/officeDocument/2006/customXml" ds:itemID="{B82DBAEE-E4F2-44C7-A7E2-A2B054702674}"/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93</TotalTime>
  <Words>1412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Calisto MT</vt:lpstr>
      <vt:lpstr>Courier New</vt:lpstr>
      <vt:lpstr>Wingdings 2</vt:lpstr>
      <vt:lpstr>Slate</vt:lpstr>
      <vt:lpstr>PowerPoint Presentation</vt:lpstr>
      <vt:lpstr>General Facts &amp; Information</vt:lpstr>
      <vt:lpstr>General Facts &amp; Information Cont.</vt:lpstr>
      <vt:lpstr>Arizona Indigenous Tribes</vt:lpstr>
      <vt:lpstr>Law Enforcement Authorities</vt:lpstr>
      <vt:lpstr>Local Jurisdiction</vt:lpstr>
      <vt:lpstr>Bordering Tribal Nation</vt:lpstr>
      <vt:lpstr>Warrants &amp; Court Orders</vt:lpstr>
      <vt:lpstr>Arrest &amp; Search Warrants</vt:lpstr>
      <vt:lpstr>Mutual Aid Agreements</vt:lpstr>
      <vt:lpstr>Extradition Processes</vt:lpstr>
      <vt:lpstr>Exclusionary Rights</vt:lpstr>
      <vt:lpstr>Domestic Violence (VAWA)</vt:lpstr>
      <vt:lpstr>Missing or Murdered Indigenous Persons (MMIP)</vt:lpstr>
      <vt:lpstr>Operational Parameters</vt:lpstr>
      <vt:lpstr>Reference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Jeana Johnson</dc:creator>
  <cp:lastModifiedBy>Jeana Johnson</cp:lastModifiedBy>
  <cp:revision>3</cp:revision>
  <dcterms:created xsi:type="dcterms:W3CDTF">2024-09-10T22:21:23Z</dcterms:created>
  <dcterms:modified xsi:type="dcterms:W3CDTF">2024-09-10T23:55:14Z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0x01010049458D2E68963245AAEBC24F2631904D</vt:lpwstr>
  </property>
</Properties>
</file>